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89" r:id="rId2"/>
    <p:sldId id="290" r:id="rId3"/>
    <p:sldId id="296" r:id="rId4"/>
    <p:sldId id="294" r:id="rId5"/>
    <p:sldId id="291" r:id="rId6"/>
    <p:sldId id="295" r:id="rId7"/>
    <p:sldId id="292" r:id="rId8"/>
    <p:sldId id="293" r:id="rId9"/>
  </p:sldIdLst>
  <p:sldSz cx="12192000" cy="6858000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955"/>
    <a:srgbClr val="149AAC"/>
    <a:srgbClr val="3B8554"/>
    <a:srgbClr val="775593"/>
    <a:srgbClr val="4E998C"/>
    <a:srgbClr val="FFF2CC"/>
    <a:srgbClr val="28BEA5"/>
    <a:srgbClr val="FFFF66"/>
    <a:srgbClr val="0070C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836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F3B12-403D-447A-9656-D0C71C22E1F7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41F6C-E288-4C42-B1C0-1288DF1D43B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561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8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45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02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914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926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590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24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C:\Users\Das-9\OneDrive\Рабочий стол\Работа\арктический форум\Новая папка\Арктический форум\smashing-freebie-dashel-icon-set\PNGs\Contra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04" y="119070"/>
            <a:ext cx="599618" cy="792088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1057835" y="-30638"/>
            <a:ext cx="1098176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800" b="1" dirty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СОО </a:t>
            </a:r>
            <a:r>
              <a:rPr lang="ru-RU" sz="2800" b="1" dirty="0" smtClean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«Английский </a:t>
            </a:r>
            <a:r>
              <a:rPr lang="ru-RU" sz="2800" b="1" dirty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0</a:t>
            </a:r>
            <a:r>
              <a:rPr lang="ru-RU" sz="2800" b="1" dirty="0" smtClean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+»</a:t>
            </a:r>
          </a:p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000" b="1" dirty="0" smtClean="0">
                <a:solidFill>
                  <a:srgbClr val="0070C0"/>
                </a:solidFill>
                <a:latin typeface="Bahnschrift Condensed" panose="020B0502040204020203" pitchFamily="34" charset="0"/>
                <a:sym typeface="Arial"/>
              </a:rPr>
              <a:t>ДЕЙСТВУЕТ С «20» апреля 2020 ГОДА</a:t>
            </a:r>
            <a:endParaRPr lang="ru-RU" sz="2000" b="1" dirty="0">
              <a:solidFill>
                <a:srgbClr val="0070C0"/>
              </a:solidFill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946348" y="1073281"/>
            <a:ext cx="2703686" cy="7571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 cap="sq" cmpd="sng">
            <a:solidFill>
              <a:srgbClr val="0070C0">
                <a:alpha val="65000"/>
              </a:srgb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Основные направления деятельности: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168242" y="505599"/>
            <a:ext cx="645532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6955315" y="1890547"/>
            <a:ext cx="2696408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волонтёрство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671436" y="4796077"/>
            <a:ext cx="4306369" cy="130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000" b="1" dirty="0" smtClean="0">
                <a:solidFill>
                  <a:srgbClr val="00518E"/>
                </a:solidFill>
                <a:latin typeface="Bahnschrift SemiBold Condensed" panose="020B0502040204020203" pitchFamily="34" charset="0"/>
              </a:rPr>
              <a:t>Контакты:</a:t>
            </a:r>
          </a:p>
          <a:p>
            <a:r>
              <a:rPr lang="en-US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https://vk.com</a:t>
            </a:r>
            <a:r>
              <a:rPr lang="ru-RU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</a:br>
            <a:r>
              <a:rPr lang="en-US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/club205266961</a:t>
            </a:r>
            <a:endParaRPr lang="ru-RU" sz="1600" b="1" dirty="0" smtClean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90" name="Рисунок 89" descr="H:\02_Управление БРиБП\21_ОТКРЫТЫЙ БЮДЖЕТ\2019\ФИНАНСОВАЯ ГРАМОТНОСТЬ\Материалы\image.jpg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471" b="48382" l="1324" r="48088">
                        <a14:foregroundMark x1="13382" y1="21324" x2="21912" y2="28676"/>
                        <a14:foregroundMark x1="27647" y1="29118" x2="37647" y2="19265"/>
                        <a14:foregroundMark x1="25147" y1="17206" x2="25147" y2="26618"/>
                        <a14:foregroundMark x1="10735" y1="17941" x2="15441" y2="24412"/>
                        <a14:foregroundMark x1="32353" y1="27794" x2="37500" y2="33088"/>
                        <a14:foregroundMark x1="37500" y1="30294" x2="40147" y2="33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37" t="1513" r="51816" b="51512"/>
          <a:stretch/>
        </p:blipFill>
        <p:spPr bwMode="auto">
          <a:xfrm>
            <a:off x="310851" y="5673932"/>
            <a:ext cx="358870" cy="357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0" name="Прямоугольник 149"/>
          <p:cNvSpPr/>
          <p:nvPr/>
        </p:nvSpPr>
        <p:spPr>
          <a:xfrm>
            <a:off x="-18090" y="3418106"/>
            <a:ext cx="235349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Руководитель объединения: </a:t>
            </a:r>
            <a:b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Марина Анатольевна </a:t>
            </a:r>
            <a:r>
              <a:rPr lang="ru-RU" sz="1200" b="1" dirty="0" err="1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Пастушкова</a:t>
            </a: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 flipH="1">
            <a:off x="6750712" y="1073281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Прямоугольник 151"/>
          <p:cNvSpPr/>
          <p:nvPr/>
        </p:nvSpPr>
        <p:spPr>
          <a:xfrm>
            <a:off x="6946348" y="3418106"/>
            <a:ext cx="2703686" cy="757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4925" cmpd="sng">
            <a:solidFill>
              <a:srgbClr val="0070C0">
                <a:alpha val="65000"/>
              </a:srgb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Основные форматы деятельности: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6931480" y="4231498"/>
            <a:ext cx="2691945" cy="3374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конференции</a:t>
            </a:r>
          </a:p>
        </p:txBody>
      </p:sp>
      <p:sp>
        <p:nvSpPr>
          <p:cNvPr id="156" name="Прямоугольник 155"/>
          <p:cNvSpPr/>
          <p:nvPr/>
        </p:nvSpPr>
        <p:spPr>
          <a:xfrm>
            <a:off x="6954989" y="2373871"/>
            <a:ext cx="2696408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научная деятельность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6922412" y="4643540"/>
            <a:ext cx="2691945" cy="3374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круглые столы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6918033" y="5055581"/>
            <a:ext cx="2691945" cy="8246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проведение уроков и занятий английским языком</a:t>
            </a:r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>
            <a:off x="2437357" y="1056264"/>
            <a:ext cx="85" cy="552444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Прямоугольник 163"/>
          <p:cNvSpPr/>
          <p:nvPr/>
        </p:nvSpPr>
        <p:spPr>
          <a:xfrm>
            <a:off x="2566403" y="1056264"/>
            <a:ext cx="3993979" cy="7571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Наш </a:t>
            </a:r>
          </a:p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состав: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165" name="Пятиугольник 164"/>
          <p:cNvSpPr/>
          <p:nvPr/>
        </p:nvSpPr>
        <p:spPr>
          <a:xfrm rot="5400000">
            <a:off x="2631824" y="2644777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2595254" y="2755819"/>
            <a:ext cx="669079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1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69" name="Пятиугольник 168"/>
          <p:cNvSpPr/>
          <p:nvPr/>
        </p:nvSpPr>
        <p:spPr>
          <a:xfrm rot="5400000">
            <a:off x="3452426" y="2641249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Прямоугольник 169"/>
          <p:cNvSpPr/>
          <p:nvPr/>
        </p:nvSpPr>
        <p:spPr>
          <a:xfrm>
            <a:off x="3415856" y="2752291"/>
            <a:ext cx="725745" cy="31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2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1" name="Пятиугольник 170"/>
          <p:cNvSpPr/>
          <p:nvPr/>
        </p:nvSpPr>
        <p:spPr>
          <a:xfrm rot="5400000">
            <a:off x="4279829" y="2644573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рямоугольник 171"/>
          <p:cNvSpPr/>
          <p:nvPr/>
        </p:nvSpPr>
        <p:spPr>
          <a:xfrm>
            <a:off x="4189011" y="2745462"/>
            <a:ext cx="74137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3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3" name="Пятиугольник 172"/>
          <p:cNvSpPr/>
          <p:nvPr/>
        </p:nvSpPr>
        <p:spPr>
          <a:xfrm rot="5400000">
            <a:off x="5106982" y="2645007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74" name="Прямоугольник 173"/>
          <p:cNvSpPr/>
          <p:nvPr/>
        </p:nvSpPr>
        <p:spPr>
          <a:xfrm>
            <a:off x="5070412" y="2756049"/>
            <a:ext cx="743527" cy="31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4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5" name="Пятиугольник 174"/>
          <p:cNvSpPr/>
          <p:nvPr/>
        </p:nvSpPr>
        <p:spPr>
          <a:xfrm rot="5400000">
            <a:off x="5925640" y="2637213"/>
            <a:ext cx="593749" cy="770999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5889070" y="2748255"/>
            <a:ext cx="743527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5 курс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566405" y="3379697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3404658" y="3379697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4206254" y="3371849"/>
            <a:ext cx="736502" cy="4354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5023110" y="3379696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5853922" y="3378860"/>
            <a:ext cx="736502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556418" y="4420594"/>
            <a:ext cx="3088165" cy="424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>
                <a:solidFill>
                  <a:srgbClr val="0070C0"/>
                </a:solidFill>
              </a:rPr>
              <a:t>СГИ</a:t>
            </a: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5816680" y="4425833"/>
            <a:ext cx="736502" cy="4354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2539394" y="4936825"/>
            <a:ext cx="312260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400" dirty="0">
                <a:solidFill>
                  <a:srgbClr val="0070C0"/>
                </a:solidFill>
              </a:rPr>
              <a:t>ППИ</a:t>
            </a:r>
            <a:endParaRPr lang="ru-RU" dirty="0" smtClean="0"/>
          </a:p>
        </p:txBody>
      </p:sp>
      <p:sp>
        <p:nvSpPr>
          <p:cNvPr id="186" name="Прямоугольник 185"/>
          <p:cNvSpPr/>
          <p:nvPr/>
        </p:nvSpPr>
        <p:spPr>
          <a:xfrm>
            <a:off x="5823880" y="4947480"/>
            <a:ext cx="736502" cy="40621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13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5428065" y="1872667"/>
            <a:ext cx="1125117" cy="36720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19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4451537" y="2331193"/>
            <a:ext cx="424932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19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2539394" y="3901029"/>
            <a:ext cx="401765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По подразделениям МАГУ:</a:t>
            </a:r>
          </a:p>
        </p:txBody>
      </p:sp>
      <p:sp>
        <p:nvSpPr>
          <p:cNvPr id="196" name="Прямоугольник 195"/>
          <p:cNvSpPr/>
          <p:nvPr/>
        </p:nvSpPr>
        <p:spPr>
          <a:xfrm>
            <a:off x="4917316" y="2333572"/>
            <a:ext cx="1124819" cy="333691"/>
          </a:xfrm>
          <a:prstGeom prst="rect">
            <a:avLst/>
          </a:prstGeom>
          <a:solidFill>
            <a:srgbClr val="FFCC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НОВЫХ </a:t>
            </a:r>
            <a:r>
              <a:rPr lang="ru-RU" sz="105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(чел.)</a:t>
            </a:r>
            <a:endParaRPr lang="ru-RU" sz="1050" b="1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6087298" y="2330400"/>
            <a:ext cx="468209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0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 flipH="1">
            <a:off x="9802920" y="1091608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Прямоугольник 198"/>
          <p:cNvSpPr/>
          <p:nvPr/>
        </p:nvSpPr>
        <p:spPr>
          <a:xfrm>
            <a:off x="9957982" y="1091608"/>
            <a:ext cx="215781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4925" cap="sq" cmpd="sng">
            <a:solidFill>
              <a:schemeClr val="accent6">
                <a:lumMod val="75000"/>
                <a:alpha val="65000"/>
              </a:scheme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Наши </a:t>
            </a:r>
          </a:p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партнеры: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9939442" y="2056270"/>
            <a:ext cx="2100158" cy="475829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МОДОУ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г. 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Мурманска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№ 110</a:t>
            </a:r>
            <a:endParaRPr lang="ru-RU" sz="11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1208190" y="1156526"/>
            <a:ext cx="831410" cy="61076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7" name="Рисунок 20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455" y="1169605"/>
            <a:ext cx="720921" cy="5846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110" y="36879"/>
            <a:ext cx="1497897" cy="8987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1420053"/>
            <a:ext cx="1250923" cy="1263590"/>
          </a:xfrm>
          <a:prstGeom prst="rect">
            <a:avLst/>
          </a:prstGeom>
        </p:spPr>
      </p:pic>
      <p:sp>
        <p:nvSpPr>
          <p:cNvPr id="57" name="Прямоугольник 56"/>
          <p:cNvSpPr/>
          <p:nvPr/>
        </p:nvSpPr>
        <p:spPr>
          <a:xfrm>
            <a:off x="9939442" y="2647913"/>
            <a:ext cx="2100158" cy="770193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ЧОУ ДО г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Мурманска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«Мурманская языковая школа»</a:t>
            </a:r>
            <a:endParaRPr lang="ru-RU" sz="11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56418" y="1866101"/>
            <a:ext cx="2863307" cy="38163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FFFFFF"/>
                </a:solidFill>
                <a:latin typeface="Bahnschrift Condensed" panose="020B0502040204020203" pitchFamily="34" charset="0"/>
              </a:rPr>
              <a:t>На ДЕКАБРЬ 2022 г. (чел.)</a:t>
            </a:r>
            <a:endParaRPr lang="ru-RU" sz="12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556419" y="2330348"/>
            <a:ext cx="1857061" cy="3336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На ИЮНЬ 2023г. </a:t>
            </a:r>
            <a:r>
              <a:rPr lang="ru-RU" sz="11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(чел.)</a:t>
            </a:r>
            <a:endParaRPr lang="ru-RU" sz="1100" b="1" dirty="0">
              <a:solidFill>
                <a:srgbClr val="FFFF66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УЧАСТНИКИ СТУДЕНЧЕСКОГО ОБЪЕДИНЕНИЯ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6698"/>
              </p:ext>
            </p:extLst>
          </p:nvPr>
        </p:nvGraphicFramePr>
        <p:xfrm>
          <a:off x="254000" y="774697"/>
          <a:ext cx="11544300" cy="598424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507824"/>
                <a:gridCol w="6036476"/>
              </a:tblGrid>
              <a:tr h="749303">
                <a:tc>
                  <a:txBody>
                    <a:bodyPr/>
                    <a:lstStyle/>
                    <a:p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Даронда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Алена Эдуардовна, обучающаяся 4 курса ППИ</a:t>
                      </a:r>
                      <a:endParaRPr lang="ru-RU" sz="2000" kern="1200" dirty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Василевич Наталия Александровна, обучающаяся 1 курса ППИ</a:t>
                      </a: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Дерябина Екатерина Александровна,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Володченко Полина Андреевна, обучающаяся 1 курса ППИ</a:t>
                      </a:r>
                    </a:p>
                  </a:txBody>
                  <a:tcPr/>
                </a:tc>
              </a:tr>
              <a:tr h="67712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Грачева Ольга Сергеевна, окончила ФГБОУ ВО МАГУ в 2013 г.</a:t>
                      </a:r>
                      <a:endParaRPr lang="ru-RU" sz="2000" kern="1200" dirty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Ефремова Лолита Евгеньевна, обучающаяся 2 курса ППИ</a:t>
                      </a:r>
                    </a:p>
                  </a:txBody>
                  <a:tcPr/>
                </a:tc>
              </a:tr>
              <a:tr h="4785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Носачёва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Анастасия Юрьевна,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Иванова Софья Андреевна, обучающаяся 2 курса СГИ</a:t>
                      </a: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Пойденчук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Анастасия Васильевна,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Логинова Екатерина Владиславовна, обучающаяся 2 курса ППИ</a:t>
                      </a:r>
                    </a:p>
                  </a:txBody>
                  <a:tcPr/>
                </a:tc>
              </a:tr>
              <a:tr h="677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Сивакова Анна </a:t>
                      </a: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Эдемовна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Михайлова Олеся Александровна, обучающаяся 1 курса ФГБОУ ВО МАГУ</a:t>
                      </a:r>
                      <a:endParaRPr lang="ru-RU" sz="2000" kern="1200" dirty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466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Скрябина Инна Юрьевна, ГОБУЗ МООД</a:t>
                      </a:r>
                      <a:endParaRPr lang="ru-RU" sz="2000" kern="1200" dirty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Остапчук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Елизавета Романовна, обучающаяся 1 курса ППИ</a:t>
                      </a:r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Шиленкова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Марина Олеговна,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Чендекова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Дарья Евгеньевна, обучающаяся 1 курса ППИ</a:t>
                      </a:r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Шиховцова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Арина Борисовна, обучающаяся 4 курса ППИ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Ширяева Диана Юрьевна, обучающаяся 2 курса СГИ</a:t>
                      </a:r>
                    </a:p>
                  </a:txBody>
                  <a:tcPr/>
                </a:tc>
              </a:tr>
              <a:tr h="677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Лунин Евгений Дмитриевич,</a:t>
                      </a:r>
                      <a:r>
                        <a:rPr lang="ru-RU" sz="2000" kern="1200" baseline="0" dirty="0" smtClean="0">
                          <a:solidFill>
                            <a:srgbClr val="002060"/>
                          </a:solidFill>
                          <a:latin typeface="Bahnschrift Condensed" pitchFamily="34" charset="0"/>
                          <a:ea typeface="+mn-ea"/>
                          <a:cs typeface="+mn-cs"/>
                        </a:rPr>
                        <a:t> обучающийся Мурманского педагогического колледжа</a:t>
                      </a:r>
                      <a:endParaRPr lang="ru-RU" sz="2000" kern="1200" dirty="0" smtClean="0">
                        <a:solidFill>
                          <a:srgbClr val="002060"/>
                        </a:solidFill>
                        <a:latin typeface="Bahnschrift Condensed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4712430" cy="120726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?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8"/>
            <a:ext cx="4548560" cy="123165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?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СТУДЕНЧЕСКОЕ ОБЪЕДИНЕНИЕ – ИНИЦИАТОР И ГЛАВНЫЙ ОРГАНИЗАТОР МЕРОПРИЯТИЙ (СОБЫТИЙ):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44670" y="1231747"/>
            <a:ext cx="1710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МЕСТО ПРОВЕДЕНИЯ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51560" y="1688229"/>
            <a:ext cx="60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ДАТЫ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0971" y="3070547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?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57724" y="2616374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МАГУ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4712430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занятия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«Приветствие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9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теме «Приветствие»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749602" y="2778200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6376" y="28244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20.01.23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3481" y="1217072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ОРГАНИЗАЦИЯ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1217" y="1754515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ДАТА ПРОВЕДЕНИЯ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7303" y="2349695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-5212" y="3316008"/>
            <a:ext cx="4712430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занятий «Приветствие»,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«Цвета»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 flipH="1">
            <a:off x="7632336" y="3291626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темам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«Приветствие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», «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Цвета»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738498" y="3664167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80845" y="3710373"/>
            <a:ext cx="82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03.02.23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69449" y="3235662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-1" y="4154533"/>
            <a:ext cx="4757227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занятий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«Светофор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», «</a:t>
            </a:r>
            <a:r>
              <a:rPr lang="ru-RU" sz="2000" dirty="0" err="1">
                <a:solidFill>
                  <a:srgbClr val="002060"/>
                </a:solidFill>
                <a:latin typeface="Bahnschrift Condensed" pitchFamily="34" charset="0"/>
              </a:rPr>
              <a:t>С</a:t>
            </a:r>
            <a:r>
              <a:rPr lang="ru-RU" sz="2000" dirty="0" err="1" smtClean="0">
                <a:solidFill>
                  <a:srgbClr val="002060"/>
                </a:solidFill>
                <a:latin typeface="Bahnschrift Condensed" pitchFamily="34" charset="0"/>
              </a:rPr>
              <a:t>амопрезентация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 flipH="1">
            <a:off x="7637548" y="4130151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темам «Цвета», «</a:t>
            </a:r>
            <a:r>
              <a:rPr lang="ru-RU" sz="2000" dirty="0" err="1" smtClean="0">
                <a:solidFill>
                  <a:srgbClr val="002060"/>
                </a:solidFill>
                <a:latin typeface="Bahnschrift Condensed" pitchFamily="34" charset="0"/>
              </a:rPr>
              <a:t>Самопрезентация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743710" y="4502692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00484" y="454889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10.02.23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43109" y="4087155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30" name="Пятиугольник 29"/>
          <p:cNvSpPr/>
          <p:nvPr/>
        </p:nvSpPr>
        <p:spPr>
          <a:xfrm>
            <a:off x="3949" y="5090666"/>
            <a:ext cx="4712430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ЧОУ ДО «Мурманская языковая школа». Проведение занятия «Valentine’s </a:t>
            </a:r>
            <a:r>
              <a:rPr lang="ru-RU" sz="2000" dirty="0" err="1">
                <a:solidFill>
                  <a:srgbClr val="002060"/>
                </a:solidFill>
                <a:latin typeface="Bahnschrift Condensed" pitchFamily="34" charset="0"/>
              </a:rPr>
              <a:t>Day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31" name="Пятиугольник 30"/>
          <p:cNvSpPr/>
          <p:nvPr/>
        </p:nvSpPr>
        <p:spPr>
          <a:xfrm flipH="1">
            <a:off x="7641497" y="5066284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теме «Символы Дня святого Валентина»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4747659" y="543882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804433" y="548503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14.02.23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55447" y="4865213"/>
            <a:ext cx="2691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ЧОУ ДО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Мурманская языковая школа»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5" name="Пятиугольник 34"/>
          <p:cNvSpPr/>
          <p:nvPr/>
        </p:nvSpPr>
        <p:spPr>
          <a:xfrm>
            <a:off x="0" y="5939478"/>
            <a:ext cx="4757227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занятия «Основные действия»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36" name="Пятиугольник 35"/>
          <p:cNvSpPr/>
          <p:nvPr/>
        </p:nvSpPr>
        <p:spPr>
          <a:xfrm flipH="1">
            <a:off x="7637549" y="5915096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теме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«Основные действия»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743711" y="6287637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00485" y="633384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17.02.23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43110" y="5872100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4712430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занятия «Виды спорта»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9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теме «Виды спорта»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749602" y="2778200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89544" y="282440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24.02.23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3481" y="1217072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ОРГАНИЗАЦИЯ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1217" y="1754515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ДАТА ПРОВЕДЕНИЯ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7303" y="2349695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-5213" y="3316008"/>
            <a:ext cx="4754815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занятий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«Животные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», «Домашние животные»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 flipH="1">
            <a:off x="7632336" y="3303201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темам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«Животные», «Домашние животные»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738498" y="3664167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80845" y="3710373"/>
            <a:ext cx="82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03.03.23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69449" y="3235662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-1" y="4154533"/>
            <a:ext cx="4757227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занятий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«Кто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я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?»,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«Дикие животные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 flipH="1">
            <a:off x="7637548" y="4130151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темам «Животные», «Дикие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животные»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743710" y="4502692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00484" y="454889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10.03.23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43109" y="4087155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35" name="Пятиугольник 34"/>
          <p:cNvSpPr/>
          <p:nvPr/>
        </p:nvSpPr>
        <p:spPr>
          <a:xfrm>
            <a:off x="0" y="4945061"/>
            <a:ext cx="4757227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занятий «Найди домик», «Цвета»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36" name="Пятиугольник 35"/>
          <p:cNvSpPr/>
          <p:nvPr/>
        </p:nvSpPr>
        <p:spPr>
          <a:xfrm flipH="1">
            <a:off x="7637549" y="4920679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единиц по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темам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«Животные» и «Цвета»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743711" y="5293220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00485" y="533942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17.03.23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43110" y="4877683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0" y="5773152"/>
            <a:ext cx="4757227" cy="928589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занятия «Покажи, как двигаются животные» и «Найди цвет».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41" name="Пятиугольник 40"/>
          <p:cNvSpPr/>
          <p:nvPr/>
        </p:nvSpPr>
        <p:spPr>
          <a:xfrm flipH="1">
            <a:off x="7637549" y="5748771"/>
            <a:ext cx="4548560" cy="95297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Активизация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лексических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единиц по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темам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«Животные» и «Цвета»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743711" y="6213912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784456" y="626011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24.03.23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43110" y="5798375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-5684" y="2430042"/>
            <a:ext cx="4913156" cy="790826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занятий «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Животные и цвета», «Зоопарк»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9"/>
            <a:ext cx="4548560" cy="815209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Закрепление изученного материала по темам «Домашние и дикие животные», «Цвета»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919663" y="2816225"/>
            <a:ext cx="2711586" cy="11971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9582" y="286283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31.03.23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63481" y="1217072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ОРГАНИЗАЦИЯ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1217" y="1754515"/>
            <a:ext cx="161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ДАТА ПРОВЕДЕНИЯ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7303" y="2388119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34" name="Пятиугольник 33"/>
          <p:cNvSpPr/>
          <p:nvPr/>
        </p:nvSpPr>
        <p:spPr>
          <a:xfrm>
            <a:off x="0" y="3313060"/>
            <a:ext cx="4712430" cy="100764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занятия «Цирковое представление»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45" name="Пятиугольник 44"/>
          <p:cNvSpPr/>
          <p:nvPr/>
        </p:nvSpPr>
        <p:spPr>
          <a:xfrm flipH="1">
            <a:off x="7637548" y="3288679"/>
            <a:ext cx="4548560" cy="103202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Закрепление изученного материала по темам «Домашние и дикие животные», «Основные действия»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4743710" y="3788544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803690" y="383475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31.03.23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41411" y="3360039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49" name="Пятиугольник 48"/>
          <p:cNvSpPr/>
          <p:nvPr/>
        </p:nvSpPr>
        <p:spPr>
          <a:xfrm>
            <a:off x="5892" y="4436610"/>
            <a:ext cx="4712430" cy="69781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ЧОУ ДО «Мурманская языковая школа». Проведение занятия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«</a:t>
            </a:r>
            <a:r>
              <a:rPr lang="en-US" sz="2000" dirty="0">
                <a:solidFill>
                  <a:srgbClr val="002060"/>
                </a:solidFill>
                <a:latin typeface="Bahnschrift Condensed" pitchFamily="34" charset="0"/>
              </a:rPr>
              <a:t>Happy Easter!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 flipH="1">
            <a:off x="7643440" y="4412228"/>
            <a:ext cx="4548560" cy="71191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Усвоение лексических единиц по теме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«Пасха»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4749602" y="478476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89545" y="4830975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09.04.23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57390" y="4188007"/>
            <a:ext cx="2691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ЧОУ ДО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«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Мурманская языковая школа» 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>
            <a:off x="7219" y="5245481"/>
            <a:ext cx="4712430" cy="691849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занятия «Подведение итогов»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5" name="Пятиугольник 54"/>
          <p:cNvSpPr/>
          <p:nvPr/>
        </p:nvSpPr>
        <p:spPr>
          <a:xfrm flipH="1">
            <a:off x="7644767" y="5221100"/>
            <a:ext cx="4548560" cy="71623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Закрепление речевых образцов и лексики по всем изученным темам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4750929" y="560521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02893" y="565142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14.04.23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048630" y="5176710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59" name="Пятиугольник 58"/>
          <p:cNvSpPr/>
          <p:nvPr/>
        </p:nvSpPr>
        <p:spPr>
          <a:xfrm>
            <a:off x="-5684" y="6069980"/>
            <a:ext cx="4712430" cy="691849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Посещение МАДОУ г. Мурманска № 110. Проведение занятия «Плотина»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60" name="Пятиугольник 59"/>
          <p:cNvSpPr/>
          <p:nvPr/>
        </p:nvSpPr>
        <p:spPr>
          <a:xfrm flipH="1">
            <a:off x="7631864" y="6045599"/>
            <a:ext cx="4548560" cy="71623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Закрепление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и усвоение материала по темам «Цвета», «Предметы одежды»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738026" y="6429714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789990" y="646322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18.04.23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035727" y="6026609"/>
            <a:ext cx="226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1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ятиугольник 49"/>
          <p:cNvSpPr/>
          <p:nvPr/>
        </p:nvSpPr>
        <p:spPr>
          <a:xfrm>
            <a:off x="-5607" y="2340635"/>
            <a:ext cx="4693475" cy="1075666"/>
          </a:xfrm>
          <a:prstGeom prst="homePlate">
            <a:avLst>
              <a:gd name="adj" fmla="val 363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Первый турнир по боулингу среди студенческих объединений МАГУ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2370289"/>
            <a:ext cx="4571132" cy="1046012"/>
          </a:xfrm>
          <a:prstGeom prst="homePlate">
            <a:avLst>
              <a:gd name="adj" fmla="val 432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Объединение «Английский 0+» заняло 3 место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32834" y="2860738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60317" y="1267048"/>
            <a:ext cx="1285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ОРГАНИЗАТОР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61765" y="1763469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ДАТА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41277" y="2895917"/>
            <a:ext cx="239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15.05.23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41277" y="2422026"/>
            <a:ext cx="258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ru-RU"/>
            </a:defPPr>
            <a:lvl1pPr algn="r">
              <a:defRPr b="1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pPr algn="ctr"/>
            <a:r>
              <a:rPr lang="ru-RU" dirty="0"/>
              <a:t>Боулинг-центр «Сфера»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ЯНВАРЬ-ИЮНЬ 2023 г.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СТУДЕНЧЕСКОЕ ОБЪЕДИНЕНИЕ ПРИНЯЛО УЧАСТИЕ В КОНКУРСНЫХ МЕРОПРИЯТИЯХ: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0119" y="1738260"/>
            <a:ext cx="4583832" cy="529494"/>
          </a:xfrm>
          <a:prstGeom prst="rect">
            <a:avLst/>
          </a:prstGeom>
          <a:solidFill>
            <a:srgbClr val="4E9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Bahnschrift Condensed" panose="020B0502040204020203" pitchFamily="34" charset="0"/>
              </a:rPr>
              <a:t>НАИМЕНОВАНИЕ МЕРОПРИЯТИЯ (СОБЫТИЯ)</a:t>
            </a:r>
            <a:endParaRPr lang="ru-RU" sz="1500" b="1" dirty="0">
              <a:latin typeface="Bahnschrift Condensed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12408" y="1737906"/>
            <a:ext cx="1969368" cy="529491"/>
          </a:xfrm>
          <a:prstGeom prst="rect">
            <a:avLst/>
          </a:prstGeom>
          <a:solidFill>
            <a:srgbClr val="A97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ДАТЫ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0471" y="1737906"/>
            <a:ext cx="2752129" cy="519965"/>
          </a:xfrm>
          <a:prstGeom prst="rect">
            <a:avLst/>
          </a:prstGeom>
          <a:solidFill>
            <a:srgbClr val="775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ЦЕЛЕВАЯ ГРУППА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1344" y="2296947"/>
            <a:ext cx="4392488" cy="5774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Еженедельные занятия английским языком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6952" y="2907512"/>
            <a:ext cx="4386880" cy="7667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Праздник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урожая в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6952" y="3709401"/>
            <a:ext cx="4386880" cy="7979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Круглый стол с привлечением работодателей и учителей-практиков, посвященный проблемам раннего обучения английскому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языку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1344" y="5349283"/>
            <a:ext cx="4386880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Участие в мероприятиях, организованных МАГУ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17765" y="2295970"/>
            <a:ext cx="1964011" cy="5730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сентябрь-декабрь </a:t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2023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года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23373" y="2899610"/>
            <a:ext cx="1958403" cy="7736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сентябрь 2023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года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23373" y="3708423"/>
            <a:ext cx="1958403" cy="7989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ноябрь 2023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года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17765" y="5338781"/>
            <a:ext cx="1964011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в течение всего года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15709" y="2286445"/>
            <a:ext cx="2756891" cy="5826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2 подготовительные группы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МОДОУ г. Мурманска 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110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(25 человек)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15710" y="2899610"/>
            <a:ext cx="2756890" cy="7641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2 подготовительные группы МОДОУ г. Мурманска №110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(25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человек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15710" y="3698899"/>
            <a:ext cx="2756890" cy="8084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Участники СОО «Английский 0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+», учителя-практики, работодатели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615710" y="5329256"/>
            <a:ext cx="2756890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Студенты МАГУ, сторонние участники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 rot="5400000">
            <a:off x="-130111" y="2406793"/>
            <a:ext cx="416428" cy="15861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Равнобедренный треугольник 23"/>
          <p:cNvSpPr/>
          <p:nvPr/>
        </p:nvSpPr>
        <p:spPr>
          <a:xfrm rot="5400000">
            <a:off x="-125011" y="3352364"/>
            <a:ext cx="416428" cy="158615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Равнобедренный треугольник 25"/>
          <p:cNvSpPr/>
          <p:nvPr/>
        </p:nvSpPr>
        <p:spPr>
          <a:xfrm rot="5400000">
            <a:off x="-125012" y="3950731"/>
            <a:ext cx="416428" cy="15861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5400000">
            <a:off x="-125011" y="5612198"/>
            <a:ext cx="416428" cy="158615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411295" y="1737906"/>
            <a:ext cx="2743200" cy="519965"/>
          </a:xfrm>
          <a:prstGeom prst="rect">
            <a:avLst/>
          </a:prstGeom>
          <a:solidFill>
            <a:srgbClr val="149A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ПЛАНИРУЕМЫЙ РЕЗУЛЬТАТ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406533" y="2295970"/>
            <a:ext cx="2750843" cy="5685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Освоение программы раннего обучения английскому языку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406533" y="2902589"/>
            <a:ext cx="2753569" cy="7707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Подведение итогов годовой программы изучения английского языка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06533" y="3708423"/>
            <a:ext cx="2753569" cy="7989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Обмен опытом в области раннего обучения английскому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языку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406533" y="5338781"/>
            <a:ext cx="2747961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Популяризация раннего изучения иностранных языков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98948" y="4543670"/>
            <a:ext cx="4386880" cy="7667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Рождество в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МОДОУ г. Мурманска №110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625369" y="4535768"/>
            <a:ext cx="1958403" cy="7736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декабрь 2023 года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17706" y="4535768"/>
            <a:ext cx="2756890" cy="7641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2 подготовительные группы МОДОУ г. Мурманска №110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(25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человек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7" name="Равнобедренный треугольник 36"/>
          <p:cNvSpPr/>
          <p:nvPr/>
        </p:nvSpPr>
        <p:spPr>
          <a:xfrm rot="5400000">
            <a:off x="-123015" y="4988522"/>
            <a:ext cx="416428" cy="158615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408529" y="4538747"/>
            <a:ext cx="2753569" cy="7707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Подведение итогов полугодия изучения английского языка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891" y="191306"/>
            <a:ext cx="9400641" cy="7218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ПЛАН СТУДЕНЧЕСКОГО ОБЪЕДИНЕНИЯ НА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2023 ГОДА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(ОСНОВНЫЕ СОБЫТИЯ)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02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1088</Words>
  <Application>Microsoft Office PowerPoint</Application>
  <PresentationFormat>Широкоэкранный</PresentationFormat>
  <Paragraphs>191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Bahnschrift Condensed</vt:lpstr>
      <vt:lpstr>Bahnschrift SemiBold Condensed</vt:lpstr>
      <vt:lpstr>Calibri</vt:lpstr>
      <vt:lpstr>FrankRuehl</vt:lpstr>
      <vt:lpstr>Muller Narrow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ИМПАКТ-ПРОЕКТ «АРКТИКА – ТЕРРИТОРИЯ ЖИЗНИ»</dc:title>
  <dc:creator>Писарев Алексей Александрович</dc:creator>
  <cp:lastModifiedBy>Acida Lapae</cp:lastModifiedBy>
  <cp:revision>59</cp:revision>
  <dcterms:modified xsi:type="dcterms:W3CDTF">2023-06-09T15:13:18Z</dcterms:modified>
</cp:coreProperties>
</file>